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d70d61d6d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gd70d61d6df_0_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7aa122a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127aa122afd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7aa122af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127aa122afd_0_3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7aa122af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27aa122afd_0_6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7aa122af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27aa122afd_0_14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7aa122af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27aa122afd_0_11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7ab96a23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27ab96a23c_1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title"/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0" y="3124200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14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3050" lvl="1" marL="914400" marR="0" rtl="0" algn="l">
              <a:spcBef>
                <a:spcPts val="528"/>
              </a:spcBef>
              <a:spcAft>
                <a:spcPts val="0"/>
              </a:spcAft>
              <a:buClr>
                <a:srgbClr val="7F7F7F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3050" lvl="3" marL="1828800" marR="0" rtl="0" algn="l">
              <a:spcBef>
                <a:spcPts val="528"/>
              </a:spcBef>
              <a:spcAft>
                <a:spcPts val="0"/>
              </a:spcAft>
              <a:buClr>
                <a:srgbClr val="7F7F7F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528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>
            <p:ph idx="2" type="pic"/>
          </p:nvPr>
        </p:nvSpPr>
        <p:spPr>
          <a:xfrm>
            <a:off x="0" y="0"/>
            <a:ext cx="91440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2573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7145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0" y="2171700"/>
            <a:ext cx="9144000" cy="1371600"/>
          </a:xfrm>
          <a:prstGeom prst="rect">
            <a:avLst/>
          </a:prstGeom>
          <a:solidFill>
            <a:schemeClr val="lt1">
              <a:alpha val="6078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1950" lvl="2" marL="13716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152400" y="5531069"/>
            <a:ext cx="2895600" cy="227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>
            <p:ph idx="2" type="pic"/>
          </p:nvPr>
        </p:nvSpPr>
        <p:spPr>
          <a:xfrm>
            <a:off x="0" y="0"/>
            <a:ext cx="91440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2573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7145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9007" y="0"/>
            <a:ext cx="4572000" cy="54483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1950" lvl="2" marL="13716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152400" y="5531069"/>
            <a:ext cx="2895600" cy="227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>
            <p:ph idx="2" type="pic"/>
          </p:nvPr>
        </p:nvSpPr>
        <p:spPr>
          <a:xfrm>
            <a:off x="0" y="0"/>
            <a:ext cx="91440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2573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7145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0" y="1028700"/>
            <a:ext cx="9144000" cy="35052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1950" lvl="2" marL="13716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1" type="ftr"/>
          </p:nvPr>
        </p:nvSpPr>
        <p:spPr>
          <a:xfrm>
            <a:off x="152400" y="5531069"/>
            <a:ext cx="2895600" cy="227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28864"/>
            <a:ext cx="8229600" cy="1409436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790700"/>
            <a:ext cx="8229600" cy="3314436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1950" lvl="2" marL="13716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0" y="5440680"/>
            <a:ext cx="9144000" cy="27432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52400" y="5531069"/>
            <a:ext cx="2895600" cy="227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4.jp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8.png"/><Relationship Id="rId10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i.org/10.1007/978-3-642-33765-9_33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anchorCtr="0" anchor="ctr" bIns="274300" lIns="274300" spcFirstLastPara="1" rIns="274300" wrap="square" tIns="27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4500"/>
              <a:t>Visualizing Object </a:t>
            </a:r>
            <a:endParaRPr sz="4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4500"/>
              <a:t>Detection Features</a:t>
            </a:r>
            <a:endParaRPr b="1" i="0" sz="4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0" y="3557550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lang="en-US" sz="1600">
                <a:solidFill>
                  <a:schemeClr val="lt1"/>
                </a:solidFill>
              </a:rPr>
              <a:t>Computer Vision, Spring 2022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lang="en-US" sz="1600">
                <a:solidFill>
                  <a:schemeClr val="lt1"/>
                </a:solidFill>
              </a:rPr>
              <a:t>Yupei Zhou, Zhuoyuan Xu, Xinyi Gu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descr="nyu_short_white.png" id="35" name="Google Shape;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200" y="4229100"/>
            <a:ext cx="1347107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1" name="Google Shape;41;p7"/>
          <p:cNvSpPr txBox="1"/>
          <p:nvPr/>
        </p:nvSpPr>
        <p:spPr>
          <a:xfrm>
            <a:off x="619125" y="1238250"/>
            <a:ext cx="7267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Motivation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Definition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Experiment Results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US" sz="1800">
                <a:solidFill>
                  <a:schemeClr val="dk1"/>
                </a:solidFill>
              </a:rPr>
              <a:t>Single Inversion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US" sz="1800">
                <a:solidFill>
                  <a:schemeClr val="dk1"/>
                </a:solidFill>
              </a:rPr>
              <a:t>Comparison with Other Methods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P</a:t>
            </a:r>
            <a:r>
              <a:rPr lang="en-US" sz="1800">
                <a:solidFill>
                  <a:schemeClr val="dk1"/>
                </a:solidFill>
              </a:rPr>
              <a:t>arameter Tuning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US" sz="1800">
                <a:solidFill>
                  <a:schemeClr val="dk1"/>
                </a:solidFill>
              </a:rPr>
              <a:t>Dictionary Size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US" sz="1800">
                <a:solidFill>
                  <a:schemeClr val="dk1"/>
                </a:solidFill>
              </a:rPr>
              <a:t>Regularization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-33450" y="323700"/>
            <a:ext cx="9210900" cy="571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       </a:t>
            </a:r>
            <a:r>
              <a:rPr b="1" lang="en-US" sz="2600">
                <a:solidFill>
                  <a:schemeClr val="dk1"/>
                </a:solidFill>
              </a:rPr>
              <a:t>Outline</a:t>
            </a:r>
            <a:endParaRPr sz="1200"/>
          </a:p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228600" y="5486400"/>
            <a:ext cx="8686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50">
                <a:solidFill>
                  <a:schemeClr val="lt1"/>
                </a:solidFill>
              </a:rPr>
              <a:t>HOGgles: Visualizing Object Detection Features								                        Yupei Zhou, Zhuoyuan Xu, Xinyi Gu</a:t>
            </a:r>
            <a:endParaRPr b="1" i="0" sz="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" type="body"/>
          </p:nvPr>
        </p:nvSpPr>
        <p:spPr>
          <a:xfrm>
            <a:off x="-513000" y="234700"/>
            <a:ext cx="7761600" cy="897900"/>
          </a:xfrm>
          <a:prstGeom prst="rect">
            <a:avLst/>
          </a:prstGeom>
          <a:solidFill>
            <a:schemeClr val="lt1">
              <a:alpha val="60780"/>
            </a:schemeClr>
          </a:solidFill>
          <a:ln>
            <a:noFill/>
          </a:ln>
        </p:spPr>
        <p:txBody>
          <a:bodyPr anchorCtr="0" anchor="ctr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/>
              <a:t>Why do we want to filter images?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Motivation 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 </a:t>
            </a:r>
            <a:r>
              <a:rPr lang="en-US" sz="1200">
                <a:solidFill>
                  <a:srgbClr val="666666"/>
                </a:solidFill>
              </a:rPr>
              <a:t>Experiment Results</a:t>
            </a:r>
            <a:r>
              <a:rPr lang="en-US" sz="1200">
                <a:solidFill>
                  <a:schemeClr val="lt1"/>
                </a:solidFill>
              </a:rPr>
              <a:t>           	 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50" name="Google Shape;50;p8"/>
          <p:cNvSpPr/>
          <p:nvPr/>
        </p:nvSpPr>
        <p:spPr>
          <a:xfrm>
            <a:off x="1823225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360455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6040325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-33450" y="323700"/>
            <a:ext cx="9210900" cy="581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      </a:t>
            </a:r>
            <a:r>
              <a:rPr b="1" lang="en-US" sz="2500">
                <a:solidFill>
                  <a:schemeClr val="dk1"/>
                </a:solidFill>
              </a:rPr>
              <a:t>Why is image filtering important?</a:t>
            </a:r>
            <a:endParaRPr sz="1100"/>
          </a:p>
        </p:txBody>
      </p:sp>
      <p:sp>
        <p:nvSpPr>
          <p:cNvPr id="54" name="Google Shape;54;p8"/>
          <p:cNvSpPr txBox="1"/>
          <p:nvPr/>
        </p:nvSpPr>
        <p:spPr>
          <a:xfrm>
            <a:off x="1057275" y="1552575"/>
            <a:ext cx="62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-33450" y="323700"/>
            <a:ext cx="9210900" cy="571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       </a:t>
            </a:r>
            <a:r>
              <a:rPr b="1" lang="en-US" sz="2600">
                <a:solidFill>
                  <a:schemeClr val="dk1"/>
                </a:solidFill>
              </a:rPr>
              <a:t>Why is visualization important?</a:t>
            </a:r>
            <a:endParaRPr sz="1200"/>
          </a:p>
        </p:txBody>
      </p:sp>
      <p:sp>
        <p:nvSpPr>
          <p:cNvPr id="56" name="Google Shape;56;p8"/>
          <p:cNvSpPr txBox="1"/>
          <p:nvPr/>
        </p:nvSpPr>
        <p:spPr>
          <a:xfrm>
            <a:off x="676275" y="1013850"/>
            <a:ext cx="75999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Researchers can s</a:t>
            </a:r>
            <a:r>
              <a:rPr lang="en-US" sz="1600">
                <a:solidFill>
                  <a:schemeClr val="dk1"/>
                </a:solidFill>
              </a:rPr>
              <a:t>tudy the failures in the object detectors</a:t>
            </a:r>
            <a:r>
              <a:rPr lang="en-US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HOG features are too high </a:t>
            </a:r>
            <a:r>
              <a:rPr lang="en-US" sz="1600"/>
              <a:t>dimensional</a:t>
            </a:r>
            <a:r>
              <a:rPr lang="en-US" sz="1600"/>
              <a:t> for humans to read</a:t>
            </a:r>
            <a:endParaRPr sz="1600"/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72" y="2600550"/>
            <a:ext cx="3783704" cy="25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000" y="2583150"/>
            <a:ext cx="3859792" cy="25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/>
          <p:nvPr/>
        </p:nvSpPr>
        <p:spPr>
          <a:xfrm>
            <a:off x="676275" y="3298800"/>
            <a:ext cx="2123700" cy="58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60" name="Google Shape;60;p8"/>
          <p:cNvSpPr txBox="1"/>
          <p:nvPr/>
        </p:nvSpPr>
        <p:spPr>
          <a:xfrm>
            <a:off x="1298875" y="2995500"/>
            <a:ext cx="10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aeroplane</a:t>
            </a:r>
            <a:endParaRPr/>
          </a:p>
        </p:txBody>
      </p:sp>
      <p:sp>
        <p:nvSpPr>
          <p:cNvPr id="61" name="Google Shape;61;p8"/>
          <p:cNvSpPr txBox="1"/>
          <p:nvPr>
            <p:ph idx="1" type="body"/>
          </p:nvPr>
        </p:nvSpPr>
        <p:spPr>
          <a:xfrm>
            <a:off x="228600" y="5486400"/>
            <a:ext cx="8686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50">
                <a:solidFill>
                  <a:schemeClr val="lt1"/>
                </a:solidFill>
              </a:rPr>
              <a:t>HOGgles: Visualizing Object Detection Features								                        Yupei Zhou, Zhuoyuan Xu, Xinyi Gu</a:t>
            </a:r>
            <a:endParaRPr b="1" i="0" sz="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8"/>
          <p:cNvSpPr txBox="1"/>
          <p:nvPr/>
        </p:nvSpPr>
        <p:spPr>
          <a:xfrm>
            <a:off x="1838675" y="5056988"/>
            <a:ext cx="145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Original Image</a:t>
            </a:r>
            <a:endParaRPr sz="900"/>
          </a:p>
        </p:txBody>
      </p:sp>
      <p:sp>
        <p:nvSpPr>
          <p:cNvPr id="63" name="Google Shape;63;p8"/>
          <p:cNvSpPr txBox="1"/>
          <p:nvPr/>
        </p:nvSpPr>
        <p:spPr>
          <a:xfrm>
            <a:off x="5910450" y="5057000"/>
            <a:ext cx="145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HOG Descriptor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idx="1" type="body"/>
          </p:nvPr>
        </p:nvSpPr>
        <p:spPr>
          <a:xfrm>
            <a:off x="-513000" y="234700"/>
            <a:ext cx="7761600" cy="897900"/>
          </a:xfrm>
          <a:prstGeom prst="rect">
            <a:avLst/>
          </a:prstGeom>
          <a:solidFill>
            <a:schemeClr val="lt1">
              <a:alpha val="60780"/>
            </a:schemeClr>
          </a:solidFill>
          <a:ln>
            <a:noFill/>
          </a:ln>
        </p:spPr>
        <p:txBody>
          <a:bodyPr anchorCtr="0" anchor="ctr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/>
              <a:t>Why do we want to filter images?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228600" y="5486400"/>
            <a:ext cx="8686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50">
                <a:solidFill>
                  <a:schemeClr val="lt1"/>
                </a:solidFill>
              </a:rPr>
              <a:t>HOGgles: Visualizing Object Detection Features	</a:t>
            </a:r>
            <a:r>
              <a:rPr lang="en-US" sz="850">
                <a:solidFill>
                  <a:schemeClr val="lt1"/>
                </a:solidFill>
              </a:rPr>
              <a:t>							                        Yupei Zhou, Zhuoyuan Xu, Xinyi Gu</a:t>
            </a:r>
            <a:endParaRPr b="1" i="0" sz="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9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  	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71" name="Google Shape;71;p9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9"/>
          <p:cNvSpPr/>
          <p:nvPr/>
        </p:nvSpPr>
        <p:spPr>
          <a:xfrm>
            <a:off x="56644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 </a:t>
            </a:r>
            <a:r>
              <a:rPr b="1" lang="en-US" sz="1200">
                <a:solidFill>
                  <a:schemeClr val="lt1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75" name="Google Shape;75;p9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3911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-33450" y="323700"/>
            <a:ext cx="9210900" cy="571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       </a:t>
            </a:r>
            <a:r>
              <a:rPr b="1" lang="en-US" sz="2600">
                <a:solidFill>
                  <a:schemeClr val="dk1"/>
                </a:solidFill>
              </a:rPr>
              <a:t>Definition of Paired Dictionary Learning</a:t>
            </a:r>
            <a:endParaRPr sz="1000"/>
          </a:p>
        </p:txBody>
      </p:sp>
      <p:sp>
        <p:nvSpPr>
          <p:cNvPr id="79" name="Google Shape;79;p9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 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chemeClr val="lt1"/>
                </a:solidFill>
              </a:rPr>
              <a:t>Definition </a:t>
            </a:r>
            <a:r>
              <a:rPr lang="en-US" sz="1200">
                <a:solidFill>
                  <a:schemeClr val="lt1"/>
                </a:solidFill>
              </a:rPr>
              <a:t> 	                      </a:t>
            </a:r>
            <a:r>
              <a:rPr lang="en-US" sz="1200">
                <a:solidFill>
                  <a:srgbClr val="666666"/>
                </a:solidFill>
              </a:rPr>
              <a:t>Experiment Results</a:t>
            </a:r>
            <a:r>
              <a:rPr lang="en-US" sz="1200">
                <a:solidFill>
                  <a:schemeClr val="lt1"/>
                </a:solidFill>
              </a:rPr>
              <a:t>           	 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80" name="Google Shape;80;p9"/>
          <p:cNvSpPr/>
          <p:nvPr/>
        </p:nvSpPr>
        <p:spPr>
          <a:xfrm>
            <a:off x="1823225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360455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6040325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08" y="1160751"/>
            <a:ext cx="7503992" cy="10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688" y="2404151"/>
            <a:ext cx="6678527" cy="40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1025" y="3041150"/>
            <a:ext cx="6781941" cy="5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313" y="2626700"/>
            <a:ext cx="7007287" cy="301211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9"/>
          <p:cNvSpPr/>
          <p:nvPr/>
        </p:nvSpPr>
        <p:spPr>
          <a:xfrm>
            <a:off x="2814075" y="1487975"/>
            <a:ext cx="1194900" cy="32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4410100" y="1487975"/>
            <a:ext cx="1194900" cy="32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Motivation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94" name="Google Shape;94;p10"/>
          <p:cNvSpPr/>
          <p:nvPr/>
        </p:nvSpPr>
        <p:spPr>
          <a:xfrm>
            <a:off x="2006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0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0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0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  	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98" name="Google Shape;98;p10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0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0"/>
          <p:cNvSpPr/>
          <p:nvPr/>
        </p:nvSpPr>
        <p:spPr>
          <a:xfrm>
            <a:off x="56644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0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 </a:t>
            </a:r>
            <a:r>
              <a:rPr b="1" lang="en-US" sz="1200">
                <a:solidFill>
                  <a:schemeClr val="lt1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02" name="Google Shape;102;p10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3911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0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>
            <a:off x="-33450" y="323700"/>
            <a:ext cx="9210900" cy="571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 </a:t>
            </a:r>
            <a:r>
              <a:rPr b="1" lang="en-US" sz="2800">
                <a:solidFill>
                  <a:schemeClr val="dk1"/>
                </a:solidFill>
              </a:rPr>
              <a:t>      </a:t>
            </a:r>
            <a:r>
              <a:rPr b="1" lang="en-US" sz="2600">
                <a:solidFill>
                  <a:schemeClr val="dk1"/>
                </a:solidFill>
              </a:rPr>
              <a:t>Single Inversion</a:t>
            </a:r>
            <a:endParaRPr sz="1000"/>
          </a:p>
        </p:txBody>
      </p:sp>
      <p:sp>
        <p:nvSpPr>
          <p:cNvPr id="106" name="Google Shape;106;p10"/>
          <p:cNvSpPr txBox="1"/>
          <p:nvPr>
            <p:ph idx="1" type="body"/>
          </p:nvPr>
        </p:nvSpPr>
        <p:spPr>
          <a:xfrm>
            <a:off x="228600" y="5486400"/>
            <a:ext cx="8686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50">
                <a:solidFill>
                  <a:schemeClr val="lt1"/>
                </a:solidFill>
              </a:rPr>
              <a:t>HOGgles: Visualizing Object Detection Features								                        Yupei Zhou, Zhuoyuan Xu, Xinyi Gu</a:t>
            </a:r>
            <a:endParaRPr b="1" i="0" sz="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150" y="2048400"/>
            <a:ext cx="2569950" cy="17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050" y="2049250"/>
            <a:ext cx="2569950" cy="171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4327" y="2066126"/>
            <a:ext cx="2569950" cy="1677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"/>
          <p:cNvSpPr txBox="1"/>
          <p:nvPr/>
        </p:nvSpPr>
        <p:spPr>
          <a:xfrm>
            <a:off x="947575" y="3761700"/>
            <a:ext cx="145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Original Image</a:t>
            </a:r>
            <a:endParaRPr sz="900"/>
          </a:p>
        </p:txBody>
      </p:sp>
      <p:sp>
        <p:nvSpPr>
          <p:cNvPr id="111" name="Google Shape;111;p10"/>
          <p:cNvSpPr txBox="1"/>
          <p:nvPr/>
        </p:nvSpPr>
        <p:spPr>
          <a:xfrm>
            <a:off x="3789850" y="3761700"/>
            <a:ext cx="145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HOG Descriptor</a:t>
            </a:r>
            <a:endParaRPr sz="900"/>
          </a:p>
        </p:txBody>
      </p:sp>
      <p:sp>
        <p:nvSpPr>
          <p:cNvPr id="112" name="Google Shape;112;p10"/>
          <p:cNvSpPr txBox="1"/>
          <p:nvPr/>
        </p:nvSpPr>
        <p:spPr>
          <a:xfrm>
            <a:off x="6586675" y="3761700"/>
            <a:ext cx="145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Inversion</a:t>
            </a:r>
            <a:endParaRPr sz="900"/>
          </a:p>
        </p:txBody>
      </p:sp>
      <p:sp>
        <p:nvSpPr>
          <p:cNvPr id="113" name="Google Shape;113;p10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  	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14" name="Google Shape;114;p10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0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0"/>
          <p:cNvSpPr/>
          <p:nvPr/>
        </p:nvSpPr>
        <p:spPr>
          <a:xfrm>
            <a:off x="56644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 </a:t>
            </a:r>
            <a:r>
              <a:rPr b="1" lang="en-US" sz="1200">
                <a:solidFill>
                  <a:schemeClr val="lt1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18" name="Google Shape;118;p10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"/>
          <p:cNvSpPr/>
          <p:nvPr/>
        </p:nvSpPr>
        <p:spPr>
          <a:xfrm>
            <a:off x="3911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 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 </a:t>
            </a:r>
            <a:r>
              <a:rPr lang="en-US" sz="1200">
                <a:solidFill>
                  <a:schemeClr val="lt1"/>
                </a:solidFill>
              </a:rPr>
              <a:t>Experiment Results</a:t>
            </a:r>
            <a:r>
              <a:rPr lang="en-US" sz="1200">
                <a:solidFill>
                  <a:schemeClr val="lt1"/>
                </a:solidFill>
              </a:rPr>
              <a:t>           	 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22" name="Google Shape;122;p10"/>
          <p:cNvSpPr/>
          <p:nvPr/>
        </p:nvSpPr>
        <p:spPr>
          <a:xfrm>
            <a:off x="1823225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0"/>
          <p:cNvSpPr/>
          <p:nvPr/>
        </p:nvSpPr>
        <p:spPr>
          <a:xfrm>
            <a:off x="360455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0"/>
          <p:cNvSpPr/>
          <p:nvPr/>
        </p:nvSpPr>
        <p:spPr>
          <a:xfrm>
            <a:off x="6040325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0"/>
          <p:cNvSpPr txBox="1"/>
          <p:nvPr/>
        </p:nvSpPr>
        <p:spPr>
          <a:xfrm>
            <a:off x="513400" y="2128500"/>
            <a:ext cx="10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aeroplane</a:t>
            </a:r>
            <a:endParaRPr/>
          </a:p>
        </p:txBody>
      </p:sp>
      <p:sp>
        <p:nvSpPr>
          <p:cNvPr id="126" name="Google Shape;126;p10"/>
          <p:cNvSpPr/>
          <p:nvPr/>
        </p:nvSpPr>
        <p:spPr>
          <a:xfrm>
            <a:off x="6031150" y="2477825"/>
            <a:ext cx="1382400" cy="46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27" name="Google Shape;127;p10"/>
          <p:cNvSpPr/>
          <p:nvPr/>
        </p:nvSpPr>
        <p:spPr>
          <a:xfrm>
            <a:off x="3234325" y="2477825"/>
            <a:ext cx="1382400" cy="46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28" name="Google Shape;128;p10"/>
          <p:cNvSpPr/>
          <p:nvPr/>
        </p:nvSpPr>
        <p:spPr>
          <a:xfrm>
            <a:off x="392050" y="2477825"/>
            <a:ext cx="1382400" cy="46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Motivation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34" name="Google Shape;134;p11"/>
          <p:cNvSpPr/>
          <p:nvPr/>
        </p:nvSpPr>
        <p:spPr>
          <a:xfrm>
            <a:off x="2006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  	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1"/>
          <p:cNvSpPr/>
          <p:nvPr/>
        </p:nvSpPr>
        <p:spPr>
          <a:xfrm>
            <a:off x="56644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 </a:t>
            </a:r>
            <a:r>
              <a:rPr b="1" lang="en-US" sz="1200">
                <a:solidFill>
                  <a:schemeClr val="lt1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42" name="Google Shape;142;p11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3911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-33450" y="323700"/>
            <a:ext cx="9210900" cy="571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       </a:t>
            </a:r>
            <a:r>
              <a:rPr b="1" lang="en-US" sz="2600">
                <a:solidFill>
                  <a:schemeClr val="dk1"/>
                </a:solidFill>
              </a:rPr>
              <a:t>Comparison with Other Methods</a:t>
            </a:r>
            <a:endParaRPr sz="1000"/>
          </a:p>
        </p:txBody>
      </p:sp>
      <p:sp>
        <p:nvSpPr>
          <p:cNvPr id="146" name="Google Shape;146;p11"/>
          <p:cNvSpPr txBox="1"/>
          <p:nvPr>
            <p:ph idx="1" type="body"/>
          </p:nvPr>
        </p:nvSpPr>
        <p:spPr>
          <a:xfrm>
            <a:off x="228600" y="5486400"/>
            <a:ext cx="8686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50">
                <a:solidFill>
                  <a:schemeClr val="lt1"/>
                </a:solidFill>
              </a:rPr>
              <a:t>HOGgles: Visualizing Object Detection Features								                        Yupei Zhou, Zhuoyuan Xu, Xinyi Gu</a:t>
            </a:r>
            <a:endParaRPr b="1" i="0" sz="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75" y="1539725"/>
            <a:ext cx="2009450" cy="13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7825" y="1535625"/>
            <a:ext cx="2009450" cy="13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7275" y="1539725"/>
            <a:ext cx="1995052" cy="13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9750" y="3186925"/>
            <a:ext cx="1995050" cy="149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9750" y="1539725"/>
            <a:ext cx="1995050" cy="132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97825" y="3186925"/>
            <a:ext cx="1995049" cy="150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07275" y="3186925"/>
            <a:ext cx="1995049" cy="1493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8375" y="3186923"/>
            <a:ext cx="1995050" cy="14962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1"/>
          <p:cNvSpPr txBox="1"/>
          <p:nvPr/>
        </p:nvSpPr>
        <p:spPr>
          <a:xfrm>
            <a:off x="756450" y="4693438"/>
            <a:ext cx="145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Original Image</a:t>
            </a:r>
            <a:endParaRPr sz="900"/>
          </a:p>
        </p:txBody>
      </p:sp>
      <p:sp>
        <p:nvSpPr>
          <p:cNvPr id="156" name="Google Shape;156;p11"/>
          <p:cNvSpPr txBox="1"/>
          <p:nvPr/>
        </p:nvSpPr>
        <p:spPr>
          <a:xfrm>
            <a:off x="2765900" y="4693438"/>
            <a:ext cx="145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ELDA</a:t>
            </a:r>
            <a:endParaRPr sz="900"/>
          </a:p>
        </p:txBody>
      </p:sp>
      <p:sp>
        <p:nvSpPr>
          <p:cNvPr id="157" name="Google Shape;157;p11"/>
          <p:cNvSpPr txBox="1"/>
          <p:nvPr/>
        </p:nvSpPr>
        <p:spPr>
          <a:xfrm>
            <a:off x="4775350" y="4693438"/>
            <a:ext cx="145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Paired Dict</a:t>
            </a:r>
            <a:endParaRPr sz="900"/>
          </a:p>
        </p:txBody>
      </p:sp>
      <p:sp>
        <p:nvSpPr>
          <p:cNvPr id="158" name="Google Shape;158;p11"/>
          <p:cNvSpPr txBox="1"/>
          <p:nvPr/>
        </p:nvSpPr>
        <p:spPr>
          <a:xfrm>
            <a:off x="6784800" y="4693438"/>
            <a:ext cx="145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CNN</a:t>
            </a:r>
            <a:endParaRPr sz="900"/>
          </a:p>
        </p:txBody>
      </p:sp>
      <p:sp>
        <p:nvSpPr>
          <p:cNvPr id="159" name="Google Shape;159;p11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Motivation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60" name="Google Shape;160;p11"/>
          <p:cNvSpPr/>
          <p:nvPr/>
        </p:nvSpPr>
        <p:spPr>
          <a:xfrm>
            <a:off x="2006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1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1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  	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64" name="Google Shape;164;p11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1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1"/>
          <p:cNvSpPr/>
          <p:nvPr/>
        </p:nvSpPr>
        <p:spPr>
          <a:xfrm>
            <a:off x="56644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1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 </a:t>
            </a:r>
            <a:r>
              <a:rPr b="1" lang="en-US" sz="1200">
                <a:solidFill>
                  <a:schemeClr val="lt1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68" name="Google Shape;168;p11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"/>
          <p:cNvSpPr/>
          <p:nvPr/>
        </p:nvSpPr>
        <p:spPr>
          <a:xfrm>
            <a:off x="3911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1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  	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72" name="Google Shape;172;p11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56644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 </a:t>
            </a:r>
            <a:r>
              <a:rPr b="1" lang="en-US" sz="1200">
                <a:solidFill>
                  <a:schemeClr val="lt1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76" name="Google Shape;176;p11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3911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 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 Experiment Results           	 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80" name="Google Shape;180;p11"/>
          <p:cNvSpPr/>
          <p:nvPr/>
        </p:nvSpPr>
        <p:spPr>
          <a:xfrm>
            <a:off x="1823225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360455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6040325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Motivation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88" name="Google Shape;188;p12"/>
          <p:cNvSpPr/>
          <p:nvPr/>
        </p:nvSpPr>
        <p:spPr>
          <a:xfrm>
            <a:off x="2006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2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2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2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Motivation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92" name="Google Shape;192;p12"/>
          <p:cNvSpPr/>
          <p:nvPr/>
        </p:nvSpPr>
        <p:spPr>
          <a:xfrm>
            <a:off x="2006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2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2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2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  	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96" name="Google Shape;196;p12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2"/>
          <p:cNvSpPr/>
          <p:nvPr/>
        </p:nvSpPr>
        <p:spPr>
          <a:xfrm>
            <a:off x="56644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2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  </a:t>
            </a:r>
            <a:r>
              <a:rPr lang="en-US" sz="1200">
                <a:solidFill>
                  <a:srgbClr val="888888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 </a:t>
            </a:r>
            <a:r>
              <a:rPr b="1" lang="en-US" sz="1200">
                <a:solidFill>
                  <a:schemeClr val="lt1"/>
                </a:solidFill>
              </a:rPr>
              <a:t>Hyperparameter Tuning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2"/>
          <p:cNvSpPr/>
          <p:nvPr/>
        </p:nvSpPr>
        <p:spPr>
          <a:xfrm>
            <a:off x="3911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2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2"/>
          <p:cNvSpPr/>
          <p:nvPr/>
        </p:nvSpPr>
        <p:spPr>
          <a:xfrm>
            <a:off x="-33450" y="323700"/>
            <a:ext cx="9210900" cy="571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       </a:t>
            </a:r>
            <a:r>
              <a:rPr b="1" lang="en-US" sz="2600">
                <a:solidFill>
                  <a:schemeClr val="dk1"/>
                </a:solidFill>
              </a:rPr>
              <a:t>Hyperparameter Tuning (Dictionary Size)</a:t>
            </a:r>
            <a:endParaRPr sz="1000"/>
          </a:p>
        </p:txBody>
      </p:sp>
      <p:sp>
        <p:nvSpPr>
          <p:cNvPr id="204" name="Google Shape;204;p12"/>
          <p:cNvSpPr txBox="1"/>
          <p:nvPr/>
        </p:nvSpPr>
        <p:spPr>
          <a:xfrm>
            <a:off x="1451075" y="1317125"/>
            <a:ext cx="3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2"/>
          <p:cNvSpPr txBox="1"/>
          <p:nvPr>
            <p:ph idx="1" type="body"/>
          </p:nvPr>
        </p:nvSpPr>
        <p:spPr>
          <a:xfrm>
            <a:off x="228600" y="5486400"/>
            <a:ext cx="8686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50">
                <a:solidFill>
                  <a:schemeClr val="lt1"/>
                </a:solidFill>
              </a:rPr>
              <a:t>HOGgles: Visualizing Object Detection Features								                        Yupei Zhou, Zhuoyuan Xu, Xinyi Gu</a:t>
            </a:r>
            <a:endParaRPr b="1" i="0" sz="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9" y="1162750"/>
            <a:ext cx="4587225" cy="39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824" y="1682188"/>
            <a:ext cx="4023376" cy="301753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2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Motivation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09" name="Google Shape;209;p12"/>
          <p:cNvSpPr/>
          <p:nvPr/>
        </p:nvSpPr>
        <p:spPr>
          <a:xfrm>
            <a:off x="2006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2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2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2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  	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13" name="Google Shape;213;p12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2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2"/>
          <p:cNvSpPr/>
          <p:nvPr/>
        </p:nvSpPr>
        <p:spPr>
          <a:xfrm>
            <a:off x="56644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2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 </a:t>
            </a:r>
            <a:r>
              <a:rPr b="1" lang="en-US" sz="1200">
                <a:solidFill>
                  <a:schemeClr val="lt1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17" name="Google Shape;217;p12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2"/>
          <p:cNvSpPr/>
          <p:nvPr/>
        </p:nvSpPr>
        <p:spPr>
          <a:xfrm>
            <a:off x="3911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2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  	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21" name="Google Shape;221;p12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2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2"/>
          <p:cNvSpPr/>
          <p:nvPr/>
        </p:nvSpPr>
        <p:spPr>
          <a:xfrm>
            <a:off x="56644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2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 </a:t>
            </a:r>
            <a:r>
              <a:rPr b="1" lang="en-US" sz="1200">
                <a:solidFill>
                  <a:schemeClr val="lt1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25" name="Google Shape;225;p12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2"/>
          <p:cNvSpPr/>
          <p:nvPr/>
        </p:nvSpPr>
        <p:spPr>
          <a:xfrm>
            <a:off x="3911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2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 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</a:t>
            </a:r>
            <a:r>
              <a:rPr lang="en-US" sz="1200">
                <a:solidFill>
                  <a:srgbClr val="666666"/>
                </a:solidFill>
              </a:rPr>
              <a:t> Experiment Results </a:t>
            </a:r>
            <a:r>
              <a:rPr lang="en-US" sz="1200">
                <a:solidFill>
                  <a:schemeClr val="lt1"/>
                </a:solidFill>
              </a:rPr>
              <a:t>          	            Hyperparameter Tuning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29" name="Google Shape;229;p12"/>
          <p:cNvSpPr/>
          <p:nvPr/>
        </p:nvSpPr>
        <p:spPr>
          <a:xfrm>
            <a:off x="1823225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2"/>
          <p:cNvSpPr/>
          <p:nvPr/>
        </p:nvSpPr>
        <p:spPr>
          <a:xfrm>
            <a:off x="360455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"/>
          <p:cNvSpPr/>
          <p:nvPr/>
        </p:nvSpPr>
        <p:spPr>
          <a:xfrm>
            <a:off x="6040325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2"/>
          <p:cNvSpPr txBox="1"/>
          <p:nvPr/>
        </p:nvSpPr>
        <p:spPr>
          <a:xfrm>
            <a:off x="457200" y="5115525"/>
            <a:ext cx="8686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inversion visualization with different dictionary sizes. (a) original image; (b) size=2000; (c) size=1000; (d) size=500; (e) size=200; (f) size=50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Motivation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38" name="Google Shape;238;p13"/>
          <p:cNvSpPr/>
          <p:nvPr/>
        </p:nvSpPr>
        <p:spPr>
          <a:xfrm>
            <a:off x="2006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3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Motivation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42" name="Google Shape;242;p13"/>
          <p:cNvSpPr/>
          <p:nvPr/>
        </p:nvSpPr>
        <p:spPr>
          <a:xfrm>
            <a:off x="2006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3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3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3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  	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46" name="Google Shape;246;p13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3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3"/>
          <p:cNvSpPr/>
          <p:nvPr/>
        </p:nvSpPr>
        <p:spPr>
          <a:xfrm>
            <a:off x="56644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3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  </a:t>
            </a:r>
            <a:r>
              <a:rPr lang="en-US" sz="1200">
                <a:solidFill>
                  <a:srgbClr val="888888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 </a:t>
            </a:r>
            <a:r>
              <a:rPr b="1" lang="en-US" sz="1200">
                <a:solidFill>
                  <a:schemeClr val="lt1"/>
                </a:solidFill>
              </a:rPr>
              <a:t>Hyperparameter Tuning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50" name="Google Shape;250;p13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3"/>
          <p:cNvSpPr/>
          <p:nvPr/>
        </p:nvSpPr>
        <p:spPr>
          <a:xfrm>
            <a:off x="3911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3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3"/>
          <p:cNvSpPr/>
          <p:nvPr/>
        </p:nvSpPr>
        <p:spPr>
          <a:xfrm>
            <a:off x="-33450" y="323700"/>
            <a:ext cx="9210900" cy="571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       </a:t>
            </a:r>
            <a:r>
              <a:rPr b="1" lang="en-US" sz="2600">
                <a:solidFill>
                  <a:schemeClr val="dk1"/>
                </a:solidFill>
              </a:rPr>
              <a:t>Hyperparameter Tuning (Regularization λ)</a:t>
            </a:r>
            <a:endParaRPr sz="1000"/>
          </a:p>
        </p:txBody>
      </p:sp>
      <p:sp>
        <p:nvSpPr>
          <p:cNvPr id="254" name="Google Shape;254;p13"/>
          <p:cNvSpPr txBox="1"/>
          <p:nvPr/>
        </p:nvSpPr>
        <p:spPr>
          <a:xfrm>
            <a:off x="1451075" y="1317125"/>
            <a:ext cx="3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00" y="895500"/>
            <a:ext cx="3731190" cy="4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900" y="1762225"/>
            <a:ext cx="3809924" cy="285744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3"/>
          <p:cNvSpPr txBox="1"/>
          <p:nvPr>
            <p:ph idx="1" type="body"/>
          </p:nvPr>
        </p:nvSpPr>
        <p:spPr>
          <a:xfrm>
            <a:off x="228600" y="5486400"/>
            <a:ext cx="8686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50">
                <a:solidFill>
                  <a:schemeClr val="lt1"/>
                </a:solidFill>
              </a:rPr>
              <a:t>HOGgles: Visualizing Object Detection Features								                        Yupei Zhou, Zhuoyuan Xu, Xinyi Gu</a:t>
            </a:r>
            <a:endParaRPr b="1" i="0" sz="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3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Motivation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59" name="Google Shape;259;p13"/>
          <p:cNvSpPr/>
          <p:nvPr/>
        </p:nvSpPr>
        <p:spPr>
          <a:xfrm>
            <a:off x="2006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Motivation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63" name="Google Shape;263;p13"/>
          <p:cNvSpPr/>
          <p:nvPr/>
        </p:nvSpPr>
        <p:spPr>
          <a:xfrm>
            <a:off x="2006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  	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67" name="Google Shape;267;p13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"/>
          <p:cNvSpPr/>
          <p:nvPr/>
        </p:nvSpPr>
        <p:spPr>
          <a:xfrm>
            <a:off x="56644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3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  </a:t>
            </a:r>
            <a:r>
              <a:rPr lang="en-US" sz="1200">
                <a:solidFill>
                  <a:srgbClr val="888888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 </a:t>
            </a:r>
            <a:r>
              <a:rPr b="1" lang="en-US" sz="1200">
                <a:solidFill>
                  <a:schemeClr val="lt1"/>
                </a:solidFill>
              </a:rPr>
              <a:t>Hyperparameter Tuning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71" name="Google Shape;271;p13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3"/>
          <p:cNvSpPr/>
          <p:nvPr/>
        </p:nvSpPr>
        <p:spPr>
          <a:xfrm>
            <a:off x="3911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3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3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Motivation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75" name="Google Shape;275;p13"/>
          <p:cNvSpPr/>
          <p:nvPr/>
        </p:nvSpPr>
        <p:spPr>
          <a:xfrm>
            <a:off x="2006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  	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79" name="Google Shape;279;p13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3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3"/>
          <p:cNvSpPr/>
          <p:nvPr/>
        </p:nvSpPr>
        <p:spPr>
          <a:xfrm>
            <a:off x="56644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3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 </a:t>
            </a:r>
            <a:r>
              <a:rPr b="1" lang="en-US" sz="1200">
                <a:solidFill>
                  <a:schemeClr val="lt1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83" name="Google Shape;283;p13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3"/>
          <p:cNvSpPr/>
          <p:nvPr/>
        </p:nvSpPr>
        <p:spPr>
          <a:xfrm>
            <a:off x="3911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3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3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  	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87" name="Google Shape;287;p13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3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"/>
          <p:cNvSpPr/>
          <p:nvPr/>
        </p:nvSpPr>
        <p:spPr>
          <a:xfrm>
            <a:off x="56644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3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 </a:t>
            </a:r>
            <a:r>
              <a:rPr b="1" lang="en-US" sz="1200">
                <a:solidFill>
                  <a:schemeClr val="lt1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91" name="Google Shape;291;p13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3"/>
          <p:cNvSpPr/>
          <p:nvPr/>
        </p:nvSpPr>
        <p:spPr>
          <a:xfrm>
            <a:off x="3911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3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3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 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</a:t>
            </a:r>
            <a:r>
              <a:rPr lang="en-US" sz="1200">
                <a:solidFill>
                  <a:srgbClr val="666666"/>
                </a:solidFill>
              </a:rPr>
              <a:t> Experiment Results </a:t>
            </a:r>
            <a:r>
              <a:rPr lang="en-US" sz="1200">
                <a:solidFill>
                  <a:schemeClr val="lt1"/>
                </a:solidFill>
              </a:rPr>
              <a:t>          	            Hyperparameter Tuning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95" name="Google Shape;295;p13"/>
          <p:cNvSpPr/>
          <p:nvPr/>
        </p:nvSpPr>
        <p:spPr>
          <a:xfrm>
            <a:off x="1823225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3"/>
          <p:cNvSpPr/>
          <p:nvPr/>
        </p:nvSpPr>
        <p:spPr>
          <a:xfrm>
            <a:off x="360455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3"/>
          <p:cNvSpPr/>
          <p:nvPr/>
        </p:nvSpPr>
        <p:spPr>
          <a:xfrm>
            <a:off x="6040325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3"/>
          <p:cNvSpPr txBox="1"/>
          <p:nvPr/>
        </p:nvSpPr>
        <p:spPr>
          <a:xfrm>
            <a:off x="839225" y="5115525"/>
            <a:ext cx="77316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inversion visualization with different regularization </a:t>
            </a:r>
            <a:r>
              <a:rPr lang="en-US" sz="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 </a:t>
            </a:r>
            <a:r>
              <a:rPr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values. (a) original image; (b) λ=1; (c) λ=0.5; (d) λ=0.1; (e) λ=0.05; (f) λ=0.02; (g) λ=0.01; (h) λ=0.005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4"/>
          <p:cNvSpPr txBox="1"/>
          <p:nvPr>
            <p:ph idx="1" type="body"/>
          </p:nvPr>
        </p:nvSpPr>
        <p:spPr>
          <a:xfrm>
            <a:off x="-513000" y="234700"/>
            <a:ext cx="7761600" cy="897900"/>
          </a:xfrm>
          <a:prstGeom prst="rect">
            <a:avLst/>
          </a:prstGeom>
          <a:solidFill>
            <a:schemeClr val="lt1">
              <a:alpha val="60780"/>
            </a:schemeClr>
          </a:solidFill>
          <a:ln>
            <a:noFill/>
          </a:ln>
        </p:spPr>
        <p:txBody>
          <a:bodyPr anchorCtr="0" anchor="ctr" bIns="274300" lIns="274300" spcFirstLastPara="1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/>
              <a:t>Why do we want to filter images?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4"/>
          <p:cNvSpPr txBox="1"/>
          <p:nvPr>
            <p:ph idx="1" type="body"/>
          </p:nvPr>
        </p:nvSpPr>
        <p:spPr>
          <a:xfrm>
            <a:off x="228600" y="5486400"/>
            <a:ext cx="8686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50">
                <a:solidFill>
                  <a:schemeClr val="lt1"/>
                </a:solidFill>
              </a:rPr>
              <a:t>HOGgles: Visualizing Object Detection Features</a:t>
            </a:r>
            <a:r>
              <a:rPr lang="en-US" sz="850">
                <a:solidFill>
                  <a:schemeClr val="lt1"/>
                </a:solidFill>
              </a:rPr>
              <a:t>							                                       Yupei Zhou, Zhuoyuan Xu, Xinyi Gu</a:t>
            </a:r>
            <a:endParaRPr b="1" i="0" sz="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4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306" name="Google Shape;306;p14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4"/>
          <p:cNvSpPr/>
          <p:nvPr/>
        </p:nvSpPr>
        <p:spPr>
          <a:xfrm>
            <a:off x="3911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4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4"/>
          <p:cNvSpPr/>
          <p:nvPr/>
        </p:nvSpPr>
        <p:spPr>
          <a:xfrm>
            <a:off x="-33450" y="323700"/>
            <a:ext cx="9210900" cy="581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      </a:t>
            </a:r>
            <a:r>
              <a:rPr b="1" lang="en-US" sz="2500">
                <a:solidFill>
                  <a:schemeClr val="dk1"/>
                </a:solidFill>
              </a:rPr>
              <a:t>Why is image filtering important?</a:t>
            </a:r>
            <a:endParaRPr sz="1100"/>
          </a:p>
        </p:txBody>
      </p:sp>
      <p:sp>
        <p:nvSpPr>
          <p:cNvPr id="310" name="Google Shape;310;p14"/>
          <p:cNvSpPr/>
          <p:nvPr/>
        </p:nvSpPr>
        <p:spPr>
          <a:xfrm>
            <a:off x="-33450" y="323700"/>
            <a:ext cx="9210900" cy="571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       </a:t>
            </a:r>
            <a:r>
              <a:rPr b="1" lang="en-US" sz="2600">
                <a:solidFill>
                  <a:schemeClr val="dk1"/>
                </a:solidFill>
              </a:rPr>
              <a:t>Reference</a:t>
            </a:r>
            <a:endParaRPr sz="1200"/>
          </a:p>
        </p:txBody>
      </p:sp>
      <p:sp>
        <p:nvSpPr>
          <p:cNvPr id="311" name="Google Shape;311;p14"/>
          <p:cNvSpPr txBox="1"/>
          <p:nvPr/>
        </p:nvSpPr>
        <p:spPr>
          <a:xfrm>
            <a:off x="781050" y="1200150"/>
            <a:ext cx="7542900" cy="2793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CFCFC"/>
                </a:highlight>
              </a:rPr>
              <a:t>[1] Everingham M, Van Gool L, Williams CKI, Winn J, Zisserman A (2010) The pascal visual object classes challenge. IJCV 6, 9</a:t>
            </a:r>
            <a:endParaRPr sz="1000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CFCFC"/>
                </a:highlight>
              </a:rPr>
              <a:t>[2] </a:t>
            </a:r>
            <a:r>
              <a:rPr lang="en-US" sz="1000">
                <a:solidFill>
                  <a:schemeClr val="dk1"/>
                </a:solidFill>
                <a:highlight>
                  <a:srgbClr val="FCFCFC"/>
                </a:highlight>
              </a:rPr>
              <a:t>Hariharan, B., Malik, J., Ramanan, D. (2012). Discriminative Decorrelation for Clustering and Classification. In: Fitzgibbon, A., Lazebnik, S., Perona, P., Sato, Y., Schmid, C. (eds) Computer Vision – ECCV 2012. ECCV 2012. Lecture Notes in Computer Science, vol 7575. Springer, Berlin, Heidelberg. </a:t>
            </a:r>
            <a:r>
              <a:rPr lang="en-US" sz="1000" u="sng">
                <a:solidFill>
                  <a:schemeClr val="dk1"/>
                </a:solidFill>
                <a:highlight>
                  <a:srgbClr val="FCFCFC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https://doi.org/10.1007/978-3-642-33765-9_33</a:t>
            </a:r>
            <a:endParaRPr sz="1000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</a:rPr>
              <a:t>[3] D. Hoiem, Y. Chodpathumwan, and Q. Dai. Diagnosing error in object detectors. In ECCV, 2012.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CFCFC"/>
                </a:highlight>
              </a:rPr>
              <a:t>[4] A. Mahendran and A. Vedaldi, "Understanding deep image representations by inverting them," </a:t>
            </a:r>
            <a:r>
              <a:rPr i="1" lang="en-US" sz="1000">
                <a:solidFill>
                  <a:schemeClr val="dk1"/>
                </a:solidFill>
                <a:highlight>
                  <a:srgbClr val="FCFCFC"/>
                </a:highlight>
              </a:rPr>
              <a:t>2015 IEEE Conference on Computer Vision and Pattern Recognition (CVPR)</a:t>
            </a:r>
            <a:r>
              <a:rPr lang="en-US" sz="1000">
                <a:solidFill>
                  <a:schemeClr val="dk1"/>
                </a:solidFill>
                <a:highlight>
                  <a:srgbClr val="FCFCFC"/>
                </a:highlight>
              </a:rPr>
              <a:t>, 2015, pp. 5188-5196, doi: 10.1109/CVPR.2015.7299155.</a:t>
            </a:r>
            <a:endParaRPr sz="1000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CFCFC"/>
                </a:highlight>
              </a:rPr>
              <a:t>[5] C. Vondrick, A. Khosla, T. Malisiewicz, and A. Torralba. Hoggles: Visualizing object detection features. ICCV, 2013. 2, 3, 4</a:t>
            </a:r>
            <a:endParaRPr sz="1000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CFCFC"/>
                </a:highlight>
              </a:rPr>
              <a:t>[6] J. Yang, J. Wright, T. Huang, and Y. Ma. Image super-resolution via sparse representation. Transactions on Image Processing, 2010.</a:t>
            </a:r>
            <a:endParaRPr sz="1000">
              <a:solidFill>
                <a:schemeClr val="dk1"/>
              </a:solidFill>
              <a:highlight>
                <a:srgbClr val="FCFCFC"/>
              </a:highlight>
            </a:endParaRPr>
          </a:p>
        </p:txBody>
      </p:sp>
      <p:sp>
        <p:nvSpPr>
          <p:cNvPr id="312" name="Google Shape;312;p14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Motivation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313" name="Google Shape;313;p14"/>
          <p:cNvSpPr/>
          <p:nvPr/>
        </p:nvSpPr>
        <p:spPr>
          <a:xfrm>
            <a:off x="2006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4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4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4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Motivation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317" name="Google Shape;317;p14"/>
          <p:cNvSpPr/>
          <p:nvPr/>
        </p:nvSpPr>
        <p:spPr>
          <a:xfrm>
            <a:off x="2006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4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4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4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  	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321" name="Google Shape;321;p14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4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4"/>
          <p:cNvSpPr/>
          <p:nvPr/>
        </p:nvSpPr>
        <p:spPr>
          <a:xfrm>
            <a:off x="56644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4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  </a:t>
            </a:r>
            <a:r>
              <a:rPr lang="en-US" sz="1200">
                <a:solidFill>
                  <a:srgbClr val="888888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 </a:t>
            </a:r>
            <a:r>
              <a:rPr b="1" lang="en-US" sz="1200">
                <a:solidFill>
                  <a:schemeClr val="lt1"/>
                </a:solidFill>
              </a:rPr>
              <a:t>Hyperparameter Tuning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25" name="Google Shape;325;p14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4"/>
          <p:cNvSpPr/>
          <p:nvPr/>
        </p:nvSpPr>
        <p:spPr>
          <a:xfrm>
            <a:off x="3911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4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4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Motivation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329" name="Google Shape;329;p14"/>
          <p:cNvSpPr/>
          <p:nvPr/>
        </p:nvSpPr>
        <p:spPr>
          <a:xfrm>
            <a:off x="2006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4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4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4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Motivation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333" name="Google Shape;333;p14"/>
          <p:cNvSpPr/>
          <p:nvPr/>
        </p:nvSpPr>
        <p:spPr>
          <a:xfrm>
            <a:off x="2006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4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4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4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  	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337" name="Google Shape;337;p14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4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4"/>
          <p:cNvSpPr/>
          <p:nvPr/>
        </p:nvSpPr>
        <p:spPr>
          <a:xfrm>
            <a:off x="56644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4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  </a:t>
            </a:r>
            <a:r>
              <a:rPr lang="en-US" sz="1200">
                <a:solidFill>
                  <a:srgbClr val="888888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 </a:t>
            </a:r>
            <a:r>
              <a:rPr b="1" lang="en-US" sz="1200">
                <a:solidFill>
                  <a:schemeClr val="lt1"/>
                </a:solidFill>
              </a:rPr>
              <a:t>Hyperparameter Tuning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41" name="Google Shape;341;p14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4"/>
          <p:cNvSpPr/>
          <p:nvPr/>
        </p:nvSpPr>
        <p:spPr>
          <a:xfrm>
            <a:off x="3911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4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4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Motivation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345" name="Google Shape;345;p14"/>
          <p:cNvSpPr/>
          <p:nvPr/>
        </p:nvSpPr>
        <p:spPr>
          <a:xfrm>
            <a:off x="2006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4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4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4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  	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349" name="Google Shape;349;p14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4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4"/>
          <p:cNvSpPr/>
          <p:nvPr/>
        </p:nvSpPr>
        <p:spPr>
          <a:xfrm>
            <a:off x="56644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4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 </a:t>
            </a:r>
            <a:r>
              <a:rPr b="1" lang="en-US" sz="1200">
                <a:solidFill>
                  <a:schemeClr val="lt1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353" name="Google Shape;353;p14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4"/>
          <p:cNvSpPr/>
          <p:nvPr/>
        </p:nvSpPr>
        <p:spPr>
          <a:xfrm>
            <a:off x="3911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4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4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  	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4"/>
          <p:cNvSpPr/>
          <p:nvPr/>
        </p:nvSpPr>
        <p:spPr>
          <a:xfrm>
            <a:off x="3835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4"/>
          <p:cNvSpPr/>
          <p:nvPr/>
        </p:nvSpPr>
        <p:spPr>
          <a:xfrm>
            <a:off x="56644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4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</a:t>
            </a:r>
            <a:r>
              <a:rPr lang="en-US" sz="1200">
                <a:solidFill>
                  <a:schemeClr val="lt1"/>
                </a:solidFill>
              </a:rPr>
              <a:t>                            </a:t>
            </a:r>
            <a:r>
              <a:rPr b="1" lang="en-US" sz="1200">
                <a:solidFill>
                  <a:schemeClr val="lt1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 </a:t>
            </a:r>
            <a:r>
              <a:rPr lang="en-US" sz="1200">
                <a:solidFill>
                  <a:srgbClr val="666666"/>
                </a:solidFill>
              </a:rPr>
              <a:t>Application</a:t>
            </a:r>
            <a:r>
              <a:rPr lang="en-US" sz="1200">
                <a:solidFill>
                  <a:schemeClr val="lt1"/>
                </a:solidFill>
              </a:rPr>
              <a:t>           	 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361" name="Google Shape;361;p14"/>
          <p:cNvSpPr/>
          <p:nvPr/>
        </p:nvSpPr>
        <p:spPr>
          <a:xfrm>
            <a:off x="20830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4"/>
          <p:cNvSpPr/>
          <p:nvPr/>
        </p:nvSpPr>
        <p:spPr>
          <a:xfrm>
            <a:off x="39118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4"/>
          <p:cNvSpPr/>
          <p:nvPr/>
        </p:nvSpPr>
        <p:spPr>
          <a:xfrm>
            <a:off x="574060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4"/>
          <p:cNvSpPr/>
          <p:nvPr/>
        </p:nvSpPr>
        <p:spPr>
          <a:xfrm>
            <a:off x="-33450" y="0"/>
            <a:ext cx="9210900" cy="323700"/>
          </a:xfrm>
          <a:prstGeom prst="rect">
            <a:avLst/>
          </a:prstGeom>
          <a:solidFill>
            <a:srgbClr val="57068C"/>
          </a:solidFill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</a:rPr>
              <a:t>Motivation </a:t>
            </a:r>
            <a:r>
              <a:rPr lang="en-US" sz="1200">
                <a:solidFill>
                  <a:schemeClr val="lt1"/>
                </a:solidFill>
              </a:rPr>
              <a:t>                           </a:t>
            </a:r>
            <a:r>
              <a:rPr lang="en-US" sz="1200">
                <a:solidFill>
                  <a:srgbClr val="666666"/>
                </a:solidFill>
              </a:rPr>
              <a:t>Definition</a:t>
            </a:r>
            <a:r>
              <a:rPr lang="en-US" sz="1200">
                <a:solidFill>
                  <a:schemeClr val="lt1"/>
                </a:solidFill>
              </a:rPr>
              <a:t>  	                     </a:t>
            </a:r>
            <a:r>
              <a:rPr lang="en-US" sz="1200">
                <a:solidFill>
                  <a:srgbClr val="666666"/>
                </a:solidFill>
              </a:rPr>
              <a:t> Experiment Results </a:t>
            </a:r>
            <a:r>
              <a:rPr lang="en-US" sz="1200">
                <a:solidFill>
                  <a:schemeClr val="lt1"/>
                </a:solidFill>
              </a:rPr>
              <a:t>          	            </a:t>
            </a:r>
            <a:r>
              <a:rPr lang="en-US" sz="1200">
                <a:solidFill>
                  <a:srgbClr val="666666"/>
                </a:solidFill>
              </a:rPr>
              <a:t>Hyperparameter Tuning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365" name="Google Shape;365;p14"/>
          <p:cNvSpPr/>
          <p:nvPr/>
        </p:nvSpPr>
        <p:spPr>
          <a:xfrm>
            <a:off x="1823225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4"/>
          <p:cNvSpPr/>
          <p:nvPr/>
        </p:nvSpPr>
        <p:spPr>
          <a:xfrm>
            <a:off x="3604550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4"/>
          <p:cNvSpPr/>
          <p:nvPr/>
        </p:nvSpPr>
        <p:spPr>
          <a:xfrm>
            <a:off x="6040325" y="133350"/>
            <a:ext cx="4983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esentation4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